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9" r:id="rId2"/>
    <p:sldId id="261" r:id="rId3"/>
    <p:sldId id="257" r:id="rId4"/>
    <p:sldId id="260" r:id="rId5"/>
    <p:sldId id="259" r:id="rId6"/>
    <p:sldId id="258" r:id="rId7"/>
    <p:sldId id="262" r:id="rId8"/>
    <p:sldId id="263" r:id="rId9"/>
    <p:sldId id="266" r:id="rId10"/>
    <p:sldId id="267" r:id="rId11"/>
    <p:sldId id="269" r:id="rId12"/>
    <p:sldId id="270" r:id="rId13"/>
    <p:sldId id="271" r:id="rId14"/>
    <p:sldId id="273" r:id="rId15"/>
    <p:sldId id="275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2" d="100"/>
          <a:sy n="102" d="100"/>
        </p:scale>
        <p:origin x="-462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8E27-67E3-44EC-A6BD-D4605718507D}" type="datetimeFigureOut">
              <a:rPr lang="ar-SA" smtClean="0"/>
              <a:t>05/10/1443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4DCE-FF45-4141-8087-65104AEE25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7323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8E27-67E3-44EC-A6BD-D4605718507D}" type="datetimeFigureOut">
              <a:rPr lang="ar-SA" smtClean="0"/>
              <a:t>05/10/1443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4DCE-FF45-4141-8087-65104AEE25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646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8E27-67E3-44EC-A6BD-D4605718507D}" type="datetimeFigureOut">
              <a:rPr lang="ar-SA" smtClean="0"/>
              <a:t>05/10/1443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4DCE-FF45-4141-8087-65104AEE25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4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8E27-67E3-44EC-A6BD-D4605718507D}" type="datetimeFigureOut">
              <a:rPr lang="ar-SA" smtClean="0"/>
              <a:t>05/10/1443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4DCE-FF45-4141-8087-65104AEE25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5464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8E27-67E3-44EC-A6BD-D4605718507D}" type="datetimeFigureOut">
              <a:rPr lang="ar-SA" smtClean="0"/>
              <a:t>05/10/1443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4DCE-FF45-4141-8087-65104AEE25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4710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8E27-67E3-44EC-A6BD-D4605718507D}" type="datetimeFigureOut">
              <a:rPr lang="ar-SA" smtClean="0"/>
              <a:t>05/10/1443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4DCE-FF45-4141-8087-65104AEE25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6236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8E27-67E3-44EC-A6BD-D4605718507D}" type="datetimeFigureOut">
              <a:rPr lang="ar-SA" smtClean="0"/>
              <a:t>05/10/1443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4DCE-FF45-4141-8087-65104AEE25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00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8E27-67E3-44EC-A6BD-D4605718507D}" type="datetimeFigureOut">
              <a:rPr lang="ar-SA" smtClean="0"/>
              <a:t>05/10/1443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4DCE-FF45-4141-8087-65104AEE25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171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8E27-67E3-44EC-A6BD-D4605718507D}" type="datetimeFigureOut">
              <a:rPr lang="ar-SA" smtClean="0"/>
              <a:t>05/10/1443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4DCE-FF45-4141-8087-65104AEE25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270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8E27-67E3-44EC-A6BD-D4605718507D}" type="datetimeFigureOut">
              <a:rPr lang="ar-SA" smtClean="0"/>
              <a:t>05/10/1443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4DCE-FF45-4141-8087-65104AEE25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2810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8E27-67E3-44EC-A6BD-D4605718507D}" type="datetimeFigureOut">
              <a:rPr lang="ar-SA" smtClean="0"/>
              <a:t>05/10/1443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4DCE-FF45-4141-8087-65104AEE25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9804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88E27-67E3-44EC-A6BD-D4605718507D}" type="datetimeFigureOut">
              <a:rPr lang="ar-SA" smtClean="0"/>
              <a:t>05/10/1443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74DCE-FF45-4141-8087-65104AEE25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735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المحاضرة </a:t>
            </a:r>
            <a:r>
              <a:rPr lang="ar-SA" dirty="0" smtClean="0"/>
              <a:t>الثالثة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err="1" smtClean="0"/>
              <a:t>ا.د.ميسون</a:t>
            </a:r>
            <a:r>
              <a:rPr lang="ar-IQ" dirty="0" smtClean="0"/>
              <a:t> </a:t>
            </a:r>
            <a:r>
              <a:rPr lang="ar-IQ" smtClean="0"/>
              <a:t>موسى كاظم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b="1" dirty="0">
                <a:solidFill>
                  <a:schemeClr val="tx1"/>
                </a:solidFill>
              </a:rPr>
              <a:t>عمليات تحضير الارض للزراعة</a:t>
            </a:r>
            <a:endParaRPr lang="ar-S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354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/>
              <a:t>جدول يبين العمق المناسب لزراعة بعض بذور الخضراوات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7725349"/>
              </p:ext>
            </p:extLst>
          </p:nvPr>
        </p:nvGraphicFramePr>
        <p:xfrm>
          <a:off x="457200" y="1600200"/>
          <a:ext cx="8229600" cy="2976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8100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اسم النبات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العمق بالسنتمتر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err="1">
                          <a:effectLst/>
                        </a:rPr>
                        <a:t>الطماطة</a:t>
                      </a:r>
                      <a:endParaRPr lang="ar-SA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0,5 – 1,25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الباميا والفجل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2,5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الرقي والخيار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2,5 – 5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السبانخ والبصل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1,25 – 2,5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البقدونس والكرفس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0,5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الجزر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mtClean="0"/>
                        <a:t>0.5-1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7660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b="1" dirty="0"/>
              <a:t>تغطية البذور بعد الزراعة :</a:t>
            </a:r>
            <a:endParaRPr lang="ar-SA" dirty="0"/>
          </a:p>
          <a:p>
            <a:r>
              <a:rPr lang="ar-SA" dirty="0"/>
              <a:t>تغطى البذور بعد الزراعة بطبقة من الرمل الناعم حيث يساعد على حفظ الرطوبة ويعمل كطبقة عازلة تمنع التربة الموجودة اسفل البذور من الجفاف ، كما تفيد كثيرا في البذور الرهيفة وفي الاراضي التي تميل الى التشقق للحفاظ على البذور من الحركة . يجب ان تضغط التربة جيدا فوق البذور في الاراضي الخفيفة لضمان ملامسة التربة للبذور لضمان الانبات الجيد ، اما في الاراضي الثقيلة فيجب الاكتفاء بضغط التربة ضغطا خفيفا فوق البذور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39443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A" b="1" dirty="0"/>
              <a:t>الشتل وإنتاج شتلات الخضراوات :</a:t>
            </a:r>
            <a:endParaRPr lang="ar-SA" dirty="0"/>
          </a:p>
          <a:p>
            <a:r>
              <a:rPr lang="ar-SA" dirty="0"/>
              <a:t>تزرع بعض انواع الخضر متقاربة في مساحة صغيرة من الارض مجهزة لزراعة البذور على ان تنقل النباتات بعد ان تكبر الى مكان اخر يسمى بالمحل الدائم ، ويسمى المكان الذي تزرع فيه النباتات  زراعة مؤقتة </a:t>
            </a:r>
            <a:r>
              <a:rPr lang="ar-SA" b="1" dirty="0"/>
              <a:t>بالمشتل </a:t>
            </a:r>
            <a:r>
              <a:rPr lang="ar-SA" dirty="0"/>
              <a:t>، وتنقل النباتات من المشتل حينما تبلغ حجما مناسبا . تشتل الكثير من نباتات الخضر وأهمها ( البصل ، </a:t>
            </a:r>
            <a:r>
              <a:rPr lang="ar-SA" dirty="0" err="1"/>
              <a:t>اللهانة</a:t>
            </a:r>
            <a:r>
              <a:rPr lang="ar-SA" dirty="0"/>
              <a:t> ، </a:t>
            </a:r>
            <a:r>
              <a:rPr lang="ar-SA" dirty="0" err="1"/>
              <a:t>القرنابيط</a:t>
            </a:r>
            <a:r>
              <a:rPr lang="ar-SA" dirty="0"/>
              <a:t> ، الكرفس ، </a:t>
            </a:r>
            <a:r>
              <a:rPr lang="ar-SA" dirty="0" err="1"/>
              <a:t>الطماطة</a:t>
            </a:r>
            <a:r>
              <a:rPr lang="ar-SA" dirty="0"/>
              <a:t> ، الفلفل ،الباذنجان والخس )</a:t>
            </a:r>
          </a:p>
          <a:p>
            <a:r>
              <a:rPr lang="ar-SA" b="1" dirty="0"/>
              <a:t>فوائد الشتل :</a:t>
            </a:r>
            <a:endParaRPr lang="ar-SA" dirty="0"/>
          </a:p>
          <a:p>
            <a:r>
              <a:rPr lang="ar-SA" dirty="0"/>
              <a:t>هناك العديد من الاسباب التي تدعو الى تفضيل الزراعة بالشتل عن زراعة البذور مباشرة في المكان المستديم ، واهم هذه الاسباب هي :</a:t>
            </a:r>
          </a:p>
          <a:p>
            <a:r>
              <a:rPr lang="ar-SA" b="1" dirty="0"/>
              <a:t>1 – الاقتصاد في مساحة الارض :</a:t>
            </a:r>
            <a:endParaRPr lang="ar-SA" dirty="0"/>
          </a:p>
          <a:p>
            <a:r>
              <a:rPr lang="ar-SA" dirty="0"/>
              <a:t>يوفر الشتل الكثير من مساحة الارض من خلال زراعة البذور في مساحة صغيرة ثم نقلها فيما بعد الى الارض الدائمة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31188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b="1" smtClean="0"/>
              <a:t>2–</a:t>
            </a:r>
            <a:r>
              <a:rPr lang="ar-SA" b="1" dirty="0"/>
              <a:t> الاقتصاد في الوقت :</a:t>
            </a:r>
            <a:endParaRPr lang="ar-SA" dirty="0"/>
          </a:p>
          <a:p>
            <a:r>
              <a:rPr lang="ar-SA" dirty="0"/>
              <a:t>يمكن استغلال الارض في زراعة محصول اخر قصير العمر مثل الفجل اثناء انبات البذور وتكون شتلات المحصول الرئيسي .</a:t>
            </a:r>
          </a:p>
          <a:p>
            <a:r>
              <a:rPr lang="ar-SA" b="1" dirty="0"/>
              <a:t>3 – التبكير في موعد الزراعة :</a:t>
            </a:r>
            <a:endParaRPr lang="ar-SA" dirty="0"/>
          </a:p>
          <a:p>
            <a:r>
              <a:rPr lang="ar-SA" dirty="0"/>
              <a:t>قد لا تسمح الظروف الجوية في المنطقة بالتبكير بالزراعة ويمكن في هذه الحالة انتاج الشتلات في مكان اخر او الحصول عليه من مناطق دافئة .</a:t>
            </a:r>
          </a:p>
          <a:p>
            <a:r>
              <a:rPr lang="ar-SA" b="1" dirty="0"/>
              <a:t>4 – سهولة العناية </a:t>
            </a:r>
            <a:r>
              <a:rPr lang="ar-SA" b="1" dirty="0" err="1"/>
              <a:t>بالبادرات</a:t>
            </a:r>
            <a:r>
              <a:rPr lang="ar-SA" b="1" dirty="0"/>
              <a:t> </a:t>
            </a:r>
            <a:r>
              <a:rPr lang="ar-SA" dirty="0"/>
              <a:t>والوقاية من الاصابة المرضية والحشرية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2288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مدة </a:t>
            </a:r>
            <a:r>
              <a:rPr lang="ar-SA" b="1" dirty="0"/>
              <a:t>نمو النباتات بالمشتل :</a:t>
            </a:r>
            <a:endParaRPr lang="ar-SA" dirty="0"/>
          </a:p>
          <a:p>
            <a:r>
              <a:rPr lang="ar-SA" dirty="0"/>
              <a:t>تختلف المدة التي تترك فيها النباتات لتنمو بالمشتل حيث يعتمد على ( نوع النبات ، درجات الحرارة ، خصوبة التربة وغيرها من العوامل )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99630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/>
              <a:t>جدول يبين المدة التي تترك فيها النباتات في المشتل حتى نقلها الى المكان الدائم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5140562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ar-SA" dirty="0">
                          <a:effectLst/>
                        </a:rPr>
                        <a:t>اسم النبات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المدة بالأيام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الباذنجان ، الفلفل ، الطماطة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40 – 60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البصل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70 – 85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الكرفس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60 – 85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القرنابيط ، اللهانة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 dirty="0">
                          <a:effectLst/>
                        </a:rPr>
                        <a:t>30 – 45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621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r-SA" b="1" dirty="0"/>
              <a:t>تقسيم نباتات الخضر حسب تحملها للشتل :</a:t>
            </a:r>
            <a:endParaRPr lang="ar-SA" dirty="0"/>
          </a:p>
          <a:p>
            <a:r>
              <a:rPr lang="ar-SA" dirty="0"/>
              <a:t>يمكن تقسيم نباتات الخضر حسب سهولة او صعوبة شتلها الى ثلاث مجاميع هي :</a:t>
            </a:r>
          </a:p>
          <a:p>
            <a:r>
              <a:rPr lang="ar-SA" b="1" dirty="0"/>
              <a:t>1 – نباتات سهلة الشتل :</a:t>
            </a:r>
            <a:endParaRPr lang="ar-SA" dirty="0"/>
          </a:p>
          <a:p>
            <a:r>
              <a:rPr lang="ar-SA" dirty="0"/>
              <a:t>من اهمها ( </a:t>
            </a:r>
            <a:r>
              <a:rPr lang="ar-SA" dirty="0" err="1"/>
              <a:t>الطماطة</a:t>
            </a:r>
            <a:r>
              <a:rPr lang="ar-SA" dirty="0"/>
              <a:t> </a:t>
            </a:r>
            <a:r>
              <a:rPr lang="ar-SA" dirty="0" err="1"/>
              <a:t>واللهانة</a:t>
            </a:r>
            <a:r>
              <a:rPr lang="ar-SA" dirty="0"/>
              <a:t> ) ولا يصادف اي صعوبة في شتل هذه النباتات .</a:t>
            </a:r>
          </a:p>
          <a:p>
            <a:r>
              <a:rPr lang="ar-SA" b="1" dirty="0"/>
              <a:t>2 – نباتات متوسطة الشتل :</a:t>
            </a:r>
            <a:endParaRPr lang="ar-SA" dirty="0"/>
          </a:p>
          <a:p>
            <a:r>
              <a:rPr lang="ar-SA" dirty="0"/>
              <a:t>من اهمها ( الباذنجان والفلفل ) ويجب العناية بها عند الشتل من خلال المحافظة على جذورها عند الشتل .</a:t>
            </a:r>
          </a:p>
          <a:p>
            <a:r>
              <a:rPr lang="ar-SA" b="1" dirty="0"/>
              <a:t>3 – نباتات صعبة الشتل :</a:t>
            </a:r>
            <a:endParaRPr lang="ar-SA" dirty="0"/>
          </a:p>
          <a:p>
            <a:r>
              <a:rPr lang="ar-SA" dirty="0"/>
              <a:t>من اهمها ( الخيار والبطيخ ) وذلك لأنها تفشل في اعطاء مجموعا جذريا جيدا عند شتلها .</a:t>
            </a:r>
          </a:p>
          <a:p>
            <a:r>
              <a:rPr lang="ar-SA" b="1" dirty="0"/>
              <a:t>عمليات خدمة هامة لمحاصيل الخضر :</a:t>
            </a:r>
            <a:endParaRPr lang="ar-SA" dirty="0"/>
          </a:p>
          <a:p>
            <a:r>
              <a:rPr lang="ar-SA" dirty="0"/>
              <a:t>هناك العديد من عمليات الخدمة الزراعية التي تجرى لمحاصيل الخضر عقب الزراعة الهدف منها الوصول الى الانتاج الامثل لها ، وتشمل هذه العمليات :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33855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r-SA" b="1" dirty="0"/>
              <a:t>1 – الترقيع  </a:t>
            </a:r>
            <a:r>
              <a:rPr lang="en-GB" b="1" dirty="0"/>
              <a:t>Replanting:</a:t>
            </a:r>
            <a:endParaRPr lang="en-GB" dirty="0"/>
          </a:p>
          <a:p>
            <a:r>
              <a:rPr lang="ar-SA" dirty="0"/>
              <a:t>يقصد بها اعادة زراعة الحفر الفاشلة التي لم يحدث فيها انبات البذور او تلك الشتلات التي ماتت عقب الشتل .</a:t>
            </a:r>
          </a:p>
          <a:p>
            <a:r>
              <a:rPr lang="ar-SA" dirty="0"/>
              <a:t>في العادة نقوم بإجراء هذه العملية قبل الري ثم تروى الارض مباشرة بعد ذلك ومن الضروري ان يجرى الترقيع باستعمال نفس البذور او الشتلات .</a:t>
            </a:r>
          </a:p>
          <a:p>
            <a:r>
              <a:rPr lang="ar-SA" b="1" dirty="0"/>
              <a:t>2 – الخف </a:t>
            </a:r>
            <a:r>
              <a:rPr lang="en-GB" b="1" dirty="0"/>
              <a:t>Thinning:</a:t>
            </a:r>
            <a:endParaRPr lang="en-GB" dirty="0"/>
          </a:p>
          <a:p>
            <a:r>
              <a:rPr lang="ar-SA" dirty="0"/>
              <a:t>يقصد بها ترك العدد المناسب من النباتات في وحدة المساحة او العدد المناسب منها في الحفرة الواحدة وتجرى بعد الانبات عند تكوين النبات للأوراق . الهدف منها عدم منافسة النباتات لبعضها البعض على الماء والمواد الغذائية والضوء وقد يكون تزاحمها مصدر لانتشار </a:t>
            </a:r>
            <a:r>
              <a:rPr lang="ar-SA" dirty="0" err="1"/>
              <a:t>الافات</a:t>
            </a:r>
            <a:r>
              <a:rPr lang="ar-SA" dirty="0"/>
              <a:t> .</a:t>
            </a:r>
          </a:p>
          <a:p>
            <a:r>
              <a:rPr lang="ar-SA" b="1" dirty="0"/>
              <a:t>3 – العزق  </a:t>
            </a:r>
            <a:r>
              <a:rPr lang="en-GB" b="1" dirty="0"/>
              <a:t>Cultivation:</a:t>
            </a:r>
            <a:endParaRPr lang="en-GB" dirty="0"/>
          </a:p>
          <a:p>
            <a:r>
              <a:rPr lang="ar-SA" dirty="0"/>
              <a:t>يقصد بها ازالة الادغال والحشائش من ارض الحقل حتى لا تنافس النبات الرئيسي على الماء والغذاء والضوء اضافة الى انها قد تكون مأوى للعديد من الامراض والحشرات ، وتجرى هذه العملية اما يدويا بالفأس او </a:t>
            </a:r>
            <a:r>
              <a:rPr lang="ar-SA" dirty="0" err="1"/>
              <a:t>المكزوم</a:t>
            </a:r>
            <a:r>
              <a:rPr lang="ar-SA" dirty="0"/>
              <a:t> او اليا بواسطة </a:t>
            </a:r>
            <a:r>
              <a:rPr lang="ar-SA" dirty="0" err="1"/>
              <a:t>عازقات</a:t>
            </a:r>
            <a:r>
              <a:rPr lang="ar-SA" dirty="0"/>
              <a:t> خاصة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35243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2700" b="1" dirty="0"/>
              <a:t>هم الفروقات بين محاصيل الخضر الشتوية والصيفية</a:t>
            </a:r>
            <a:r>
              <a:rPr lang="ar-SA" dirty="0"/>
              <a:t/>
            </a:r>
            <a:br>
              <a:rPr lang="ar-SA" dirty="0"/>
            </a:b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2771183"/>
              </p:ext>
            </p:extLst>
          </p:nvPr>
        </p:nvGraphicFramePr>
        <p:xfrm>
          <a:off x="457200" y="1600200"/>
          <a:ext cx="8229600" cy="47193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ar-SA" b="1" dirty="0">
                          <a:effectLst/>
                        </a:rPr>
                        <a:t>محاصيل الخضر الشتوية</a:t>
                      </a:r>
                      <a:endParaRPr lang="ar-SA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 b="1">
                          <a:effectLst/>
                        </a:rPr>
                        <a:t>محاصيل الخضر الصيفية</a:t>
                      </a:r>
                      <a:endParaRPr lang="ar-SA">
                        <a:effectLst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تزرع في الخريف و اوائل الشتاء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 تزرع في الربيع و اوائل الصيف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تنبت بذورها في درجات حرارة منخفضة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تنبت بذورها في درجات حرارة</a:t>
                      </a:r>
                      <a:br>
                        <a:rPr lang="ar-SA">
                          <a:effectLst/>
                        </a:rPr>
                      </a:br>
                      <a:r>
                        <a:rPr lang="ar-SA">
                          <a:effectLst/>
                        </a:rPr>
                        <a:t>مرتفعة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تتحمل النباتات درجات الحرارة المنخفضة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تتحمل النباتات درجات الحرارة المرتفعة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جذورها سطحية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 جذورها متعمقة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حجمها صغير عادة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حجمها كبير عادة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معظمها خضر ورقية او جذرية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 معظمها خضر ثمرية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تميل الى الازهار المبكر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لا تميل الى الازهار المبكر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>
                          <a:effectLst/>
                        </a:rPr>
                        <a:t>السبانخ ، الخس ، اللهانة ، الجزر ، الشلغم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SA" dirty="0">
                          <a:effectLst/>
                        </a:rPr>
                        <a:t>الباميا ، الباذنجان ، الرقي ، البطيخ ، الخيار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95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عمليات تحضير الارض للزراعة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b="1" dirty="0" smtClean="0"/>
              <a:t>تنحصر </a:t>
            </a:r>
            <a:r>
              <a:rPr lang="ar-SA" b="1" dirty="0"/>
              <a:t>عمليات تحضير الارض للزراعة بالعمليات التالية :</a:t>
            </a:r>
            <a:endParaRPr lang="ar-SA" dirty="0"/>
          </a:p>
          <a:p>
            <a:r>
              <a:rPr lang="ar-SA" dirty="0"/>
              <a:t>1 –ازالة بقايا المحصول السابق : ...</a:t>
            </a:r>
          </a:p>
          <a:p>
            <a:r>
              <a:rPr lang="ar-SA" dirty="0"/>
              <a:t>2 – الحراثة : ...</a:t>
            </a:r>
          </a:p>
          <a:p>
            <a:r>
              <a:rPr lang="ar-SA" dirty="0"/>
              <a:t>3 – تنعيم وتكسير حبيبات التربة : ...</a:t>
            </a:r>
          </a:p>
          <a:p>
            <a:r>
              <a:rPr lang="ar-SA" dirty="0"/>
              <a:t>4 – كبس حبيبات التربة : ...</a:t>
            </a:r>
          </a:p>
          <a:p>
            <a:r>
              <a:rPr lang="ar-SA" dirty="0"/>
              <a:t>5 – تسوية </a:t>
            </a:r>
            <a:r>
              <a:rPr lang="ar-SA" b="1" dirty="0"/>
              <a:t>الارض</a:t>
            </a:r>
            <a:r>
              <a:rPr lang="ar-SA" dirty="0"/>
              <a:t> : ...</a:t>
            </a:r>
          </a:p>
          <a:p>
            <a:r>
              <a:rPr lang="ar-SA" dirty="0"/>
              <a:t>1 – وضع البذور في جور ( حفر ) : ...</a:t>
            </a:r>
          </a:p>
          <a:p>
            <a:r>
              <a:rPr lang="ar-SA" dirty="0"/>
              <a:t>2 – نثر البذور : ...</a:t>
            </a:r>
          </a:p>
          <a:p>
            <a:r>
              <a:rPr lang="ar-SA" dirty="0"/>
              <a:t>3 – وضع البذور في سطور ( خطوط ) :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7938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dirty="0"/>
              <a:t>اختيار وتجهيز الارض وطرق زراعة محاصيل </a:t>
            </a:r>
            <a:r>
              <a:rPr lang="ar-SA" dirty="0" smtClean="0"/>
              <a:t>الخضراوات</a:t>
            </a:r>
          </a:p>
          <a:p>
            <a:r>
              <a:rPr lang="ar-SA" b="1" dirty="0"/>
              <a:t>ولا : اختيار الارض :</a:t>
            </a:r>
            <a:endParaRPr lang="ar-SA" dirty="0"/>
          </a:p>
          <a:p>
            <a:r>
              <a:rPr lang="ar-SA" dirty="0"/>
              <a:t>ان الانتاج الامثل لزراعة محاصيل الخضر من الناحيتين النوعية والكمية يتطلب قبل كل شيء اختيار الارض المناسبة كشرط اساسي للحصول على حاصل مرتفع ذو نوعية جيدة .</a:t>
            </a:r>
          </a:p>
          <a:p>
            <a:r>
              <a:rPr lang="ar-SA" dirty="0"/>
              <a:t>ان الارض المناسبة لإنتاج الخضر هي الخصبة جيدة الصرف والتهوية لا تكون ملحية او قاعدية قليلة الادغال ، خالية من  الاصابات المرضية والحشرية ، حموضتها تتراوح بين 5,5 – 6,8 غنية بالعناصر المعدنية والسماد العضوي .</a:t>
            </a:r>
          </a:p>
        </p:txBody>
      </p:sp>
    </p:spTree>
    <p:extLst>
      <p:ext uri="{BB962C8B-B14F-4D97-AF65-F5344CB8AC3E}">
        <p14:creationId xmlns:p14="http://schemas.microsoft.com/office/powerpoint/2010/main" val="453932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تنحصر </a:t>
            </a:r>
            <a:r>
              <a:rPr lang="ar-SA" dirty="0"/>
              <a:t>عمليات تحضير الارض للزراعة بالعمليات التالية :</a:t>
            </a:r>
          </a:p>
          <a:p>
            <a:r>
              <a:rPr lang="ar-SA" b="1" dirty="0"/>
              <a:t>1 –ازالة بقايا المحصول السابق :</a:t>
            </a:r>
            <a:endParaRPr lang="ar-SA" dirty="0"/>
          </a:p>
          <a:p>
            <a:r>
              <a:rPr lang="ar-SA" dirty="0"/>
              <a:t>عملية اساسية في حالة وجود محصول سابق مزروع في الارض وتجرى لتسهيل عملية الحراثة للمساعدة في ازالة بؤر الامراض والحشرات التي قد تكون موجودة في المحصول السابق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030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/>
              <a:t>2 – الحراثة :</a:t>
            </a:r>
            <a:endParaRPr lang="ar-SA" dirty="0"/>
          </a:p>
          <a:p>
            <a:r>
              <a:rPr lang="ar-SA" dirty="0"/>
              <a:t>اول عمليات تحضير الارض للزراعة وأهمها ويقصد بها تحريك سطح التربة وتفكيكها ودفن المواد العضوية الموجودة على سطح التربة بقلب طبقة التربة لكي تصبح الطبقة السطحية مهدا صالحا لإنبات البذور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17272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533400"/>
            <a:ext cx="8229600" cy="228600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A" b="1" dirty="0"/>
              <a:t>3 – تنعيم وتكسير حبيبات التربة :</a:t>
            </a:r>
            <a:endParaRPr lang="ar-SA" dirty="0"/>
          </a:p>
          <a:p>
            <a:r>
              <a:rPr lang="ar-SA" dirty="0"/>
              <a:t>تجرى هذه العملية لزيادة تنعيم حبيبات التربة وتكسير الكبيرة منها لغرض زيادة اختلاط وتجانس الحبيبات مع بعضها والمساعدة على قلع الحشائش .</a:t>
            </a:r>
          </a:p>
          <a:p>
            <a:r>
              <a:rPr lang="ar-SA" b="1" dirty="0"/>
              <a:t>4 – كبس حبيبات التربة :</a:t>
            </a:r>
            <a:endParaRPr lang="ar-SA" dirty="0"/>
          </a:p>
          <a:p>
            <a:r>
              <a:rPr lang="ar-SA" dirty="0"/>
              <a:t>لغرض تقارب حبيبات التربة من بعضها ولغرض تغطية البذور بالتربة .</a:t>
            </a:r>
          </a:p>
          <a:p>
            <a:r>
              <a:rPr lang="ar-SA" b="1" dirty="0"/>
              <a:t>5 – تسوية الارض :</a:t>
            </a:r>
            <a:endParaRPr lang="ar-SA" dirty="0"/>
          </a:p>
          <a:p>
            <a:r>
              <a:rPr lang="ar-SA" dirty="0"/>
              <a:t>لغرض انتظام توزيع الماء عند سقي المحصول من خلال نقل التراب من اجزاء التربة المرتفعة الى المنخفضة .</a:t>
            </a:r>
          </a:p>
          <a:p>
            <a:r>
              <a:rPr lang="ar-SA" dirty="0"/>
              <a:t/>
            </a:r>
            <a:br>
              <a:rPr lang="ar-SA" dirty="0"/>
            </a:b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20863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b="1" dirty="0" smtClean="0"/>
              <a:t>ثانيا </a:t>
            </a:r>
            <a:r>
              <a:rPr lang="ar-SA" b="1" dirty="0"/>
              <a:t>: طرق الزراعة</a:t>
            </a:r>
            <a:r>
              <a:rPr lang="ar-SA" dirty="0"/>
              <a:t> </a:t>
            </a:r>
            <a:r>
              <a:rPr lang="ar-SA" b="1" dirty="0"/>
              <a:t>:</a:t>
            </a:r>
            <a:endParaRPr lang="ar-SA" dirty="0"/>
          </a:p>
          <a:p>
            <a:r>
              <a:rPr lang="ar-SA" dirty="0"/>
              <a:t>بعد تسوية الارض وتقسيمها الى خطوط او مصاطب او احواض توضع البذور بالتربة بإحدى الطرق التالية :</a:t>
            </a:r>
          </a:p>
          <a:p>
            <a:r>
              <a:rPr lang="ar-SA" b="1" dirty="0"/>
              <a:t>1 – وضع البذور في جور ( حفر ) :</a:t>
            </a:r>
            <a:endParaRPr lang="ar-SA" dirty="0"/>
          </a:p>
          <a:p>
            <a:r>
              <a:rPr lang="ar-SA" dirty="0"/>
              <a:t>تتبع هذه الطريقة في زراعة الكثير من نباتات الخضر والتي تزرع على مروز او مصاطب مثل (</a:t>
            </a:r>
            <a:r>
              <a:rPr lang="ar-SA" dirty="0" err="1"/>
              <a:t>الباقلاء</a:t>
            </a:r>
            <a:r>
              <a:rPr lang="ar-SA" dirty="0"/>
              <a:t> ، الفاصوليا ، القرع ، الخيار ، الرقي والبطيخ ) ، توضع بكل حفرة (4-2 )بذور وتختلف المسافات بين الحفر حسب المساحة اللازمة لانتشار النبات وتكون الحفر غالبا في الثلث العلوي من المرز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04001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b="1" dirty="0"/>
              <a:t>– نثر البذور :</a:t>
            </a:r>
            <a:endParaRPr lang="ar-SA" dirty="0"/>
          </a:p>
          <a:p>
            <a:r>
              <a:rPr lang="ar-SA" dirty="0"/>
              <a:t>تنثر البذور عادة عند الزراعة في الاحواض نثرا منتظما باليد تتبع هذه الطريقة في زراعة ( السبانخ ، الفجل ، الجزر وغيرها ) .</a:t>
            </a:r>
          </a:p>
          <a:p>
            <a:r>
              <a:rPr lang="ar-SA" b="1" dirty="0"/>
              <a:t>3 – وضع البذور في سطور ( خطوط ) :</a:t>
            </a:r>
            <a:endParaRPr lang="ar-SA" dirty="0"/>
          </a:p>
          <a:p>
            <a:r>
              <a:rPr lang="ar-SA" dirty="0"/>
              <a:t>توضع بذور انواع من الخضر في سطور داخل احواض وتعمل مجاري رفيعة بواسطة وتد او بالفأس وتنثر البذور فيها على الابعاد المطلوبة او بالكثافة المرغوبة ، تمتاز هذه الطريقة بسهولة تنظيف الارض من الحشائش </a:t>
            </a:r>
            <a:r>
              <a:rPr lang="ar-SA" dirty="0" smtClean="0"/>
              <a:t>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52908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A" b="1" dirty="0"/>
              <a:t>مسافات الزراعة :</a:t>
            </a:r>
            <a:endParaRPr lang="ar-SA" dirty="0"/>
          </a:p>
          <a:p>
            <a:r>
              <a:rPr lang="ar-SA" dirty="0"/>
              <a:t>تتوقف مسافات الزراعة على عوامل عديدة منها ( نوع الخضر ، الصنف ، خصوبة التربة ، موعد الزراعة وغيرها من العوامل ) ، يشغل قسم من النباتات حيزا كبيرا من التربة عند الزراعة مثل ( القرع والبطيخ ) مما يلزم زراعتها على مسافات اوسع من النباتات الاخرى وعلى مسافات اقل في الاراضي الخصبة عما هو عليه في الاراضي الضعيفة ، كما ان نبات </a:t>
            </a:r>
            <a:r>
              <a:rPr lang="ar-SA" dirty="0" err="1"/>
              <a:t>الطماطة</a:t>
            </a:r>
            <a:r>
              <a:rPr lang="ar-SA" dirty="0"/>
              <a:t> يزرع على مسافة اقل في العروة الشتوية عن العروة الصيفية وذلك لكي تحمي النباتات بعضها البعض اثناء الشتاء .</a:t>
            </a:r>
          </a:p>
          <a:p>
            <a:r>
              <a:rPr lang="ar-SA" b="1" dirty="0"/>
              <a:t>عمق الزراعة :</a:t>
            </a:r>
            <a:endParaRPr lang="ar-SA" dirty="0"/>
          </a:p>
          <a:p>
            <a:r>
              <a:rPr lang="ar-SA" dirty="0"/>
              <a:t>يختلف عمق زراعة بذور الخضر على عوامل عديدة منها ( نوع المحصول ، موعد الزراعة ، العوامل البيئية ونوع التربة ) ، تزرع البذور الصغيرة الحجم عادة على عمق (3ملم ) اما البذور الكبيرة الحجم فتزرع على عمق حوالي (4-3سم )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5828290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214</Words>
  <Application>Microsoft Office PowerPoint</Application>
  <PresentationFormat>عرض على الشاشة (3:4)‏</PresentationFormat>
  <Paragraphs>117</Paragraphs>
  <Slides>18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نسق Office</vt:lpstr>
      <vt:lpstr>المحاضرة الثالثة ا.د.ميسون موسى كاظم </vt:lpstr>
      <vt:lpstr>عمليات تحضير الارض للزراعة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جدول يبين العمق المناسب لزراعة بعض بذور الخضراوات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جدول يبين المدة التي تترك فيها النباتات في المشتل حتى نقلها الى المكان الدائم</vt:lpstr>
      <vt:lpstr>عرض تقديمي في PowerPoint</vt:lpstr>
      <vt:lpstr>عرض تقديمي في PowerPoint</vt:lpstr>
      <vt:lpstr>هم الفروقات بين محاصيل الخضر الشتوية والصيفية 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عمليات تحضير الارض للزراعة</dc:title>
  <dc:creator>SAMSUNG</dc:creator>
  <cp:lastModifiedBy>Maher</cp:lastModifiedBy>
  <cp:revision>10</cp:revision>
  <dcterms:created xsi:type="dcterms:W3CDTF">2021-10-30T18:08:37Z</dcterms:created>
  <dcterms:modified xsi:type="dcterms:W3CDTF">2022-05-06T13:32:08Z</dcterms:modified>
</cp:coreProperties>
</file>